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6" r:id="rId1"/>
  </p:sldMasterIdLst>
  <p:notesMasterIdLst>
    <p:notesMasterId r:id="rId16"/>
  </p:notesMasterIdLst>
  <p:handoutMasterIdLst>
    <p:handoutMasterId r:id="rId17"/>
  </p:handoutMasterIdLst>
  <p:sldIdLst>
    <p:sldId id="350" r:id="rId2"/>
    <p:sldId id="296" r:id="rId3"/>
    <p:sldId id="351" r:id="rId4"/>
    <p:sldId id="332" r:id="rId5"/>
    <p:sldId id="343" r:id="rId6"/>
    <p:sldId id="333" r:id="rId7"/>
    <p:sldId id="353" r:id="rId8"/>
    <p:sldId id="335" r:id="rId9"/>
    <p:sldId id="334" r:id="rId10"/>
    <p:sldId id="338" r:id="rId11"/>
    <p:sldId id="354" r:id="rId12"/>
    <p:sldId id="339" r:id="rId13"/>
    <p:sldId id="309" r:id="rId14"/>
    <p:sldId id="282" r:id="rId15"/>
  </p:sldIdLst>
  <p:sldSz cx="9144000" cy="6858000" type="letter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54" autoAdjust="0"/>
    <p:restoredTop sz="94622" autoAdjust="0"/>
  </p:normalViewPr>
  <p:slideViewPr>
    <p:cSldViewPr snapToGrid="0">
      <p:cViewPr>
        <p:scale>
          <a:sx n="70" d="100"/>
          <a:sy n="70" d="100"/>
        </p:scale>
        <p:origin x="-2718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4BE73E-0854-4223-BA9D-187536AE9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36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8975"/>
            <a:ext cx="4595813" cy="3446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5625"/>
            <a:ext cx="50292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12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12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2BBA0B-DA43-4BF1-A0E0-1D4EC1B7D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10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E4A272-BC8A-482E-9024-1A1C3C093B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this area for instructor notes</a:t>
            </a:r>
          </a:p>
          <a:p>
            <a:r>
              <a:rPr lang="en-US" dirty="0" smtClean="0"/>
              <a:t>Additional slides and graphics may be added.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BA0B-DA43-4BF1-A0E0-1D4EC1B7DF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31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BA0B-DA43-4BF1-A0E0-1D4EC1B7DF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BA0B-DA43-4BF1-A0E0-1D4EC1B7DFF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  <a:latin typeface="Times New Roman"/>
                <a:ea typeface="Times New Roman"/>
              </a:rPr>
              <a:t>Provide or show agency forms.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BA0B-DA43-4BF1-A0E0-1D4EC1B7DFF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2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994"/>
            <a:ext cx="8229600" cy="760412"/>
          </a:xfrm>
          <a:prstGeom prst="rect">
            <a:avLst/>
          </a:prstGeom>
        </p:spPr>
        <p:txBody>
          <a:bodyPr anchor="ctr"/>
          <a:lstStyle>
            <a:lvl1pPr algn="l">
              <a:defRPr sz="3600" b="0" strike="noStrike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2450" y="1733550"/>
            <a:ext cx="8197850" cy="4098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9433" y="6260816"/>
            <a:ext cx="832513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53CD413-A5D8-4C69-8704-A25C63F87A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3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823912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6"/>
            <a:ext cx="8229600" cy="5045508"/>
          </a:xfrm>
          <a:prstGeom prst="rect">
            <a:avLst/>
          </a:prstGeom>
        </p:spPr>
        <p:txBody>
          <a:bodyPr anchor="ctr"/>
          <a:lstStyle>
            <a:lvl1pPr marL="457200" indent="-457200">
              <a:spcBef>
                <a:spcPts val="600"/>
              </a:spcBef>
              <a:spcAft>
                <a:spcPts val="1200"/>
              </a:spcAft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672084" indent="-342900">
              <a:spcBef>
                <a:spcPts val="600"/>
              </a:spcBef>
              <a:spcAft>
                <a:spcPts val="1200"/>
              </a:spcAft>
              <a:buClrTx/>
              <a:buFont typeface="Wingdings" pitchFamily="2" charset="2"/>
              <a:buChar char="§"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13816" indent="-2286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69848" indent="-228600">
              <a:spcBef>
                <a:spcPts val="600"/>
              </a:spcBef>
              <a:spcAft>
                <a:spcPts val="1200"/>
              </a:spcAft>
              <a:buClrTx/>
              <a:buFont typeface="Wingdings" pitchFamily="2" charset="2"/>
              <a:buChar char="§"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16736" indent="-2286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9433" y="6260816"/>
            <a:ext cx="832513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53CD413-A5D8-4C69-8704-A25C63F87A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3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823912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6"/>
            <a:ext cx="8229600" cy="5045508"/>
          </a:xfrm>
          <a:prstGeom prst="rect">
            <a:avLst/>
          </a:prstGeom>
        </p:spPr>
        <p:txBody>
          <a:bodyPr anchor="ctr"/>
          <a:lstStyle>
            <a:lvl1pPr marL="514350" indent="-514350">
              <a:spcBef>
                <a:spcPts val="600"/>
              </a:spcBef>
              <a:spcAft>
                <a:spcPts val="1200"/>
              </a:spcAft>
              <a:buSzPct val="70000"/>
              <a:buFont typeface="+mj-lt"/>
              <a:buAutoNum type="arabicPeriod"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672084" indent="-342900">
              <a:spcBef>
                <a:spcPts val="600"/>
              </a:spcBef>
              <a:spcAft>
                <a:spcPts val="1200"/>
              </a:spcAft>
              <a:buClrTx/>
              <a:buFont typeface="Wingdings" pitchFamily="2" charset="2"/>
              <a:buChar char="§"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13816" indent="-2286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69848" indent="-228600">
              <a:spcBef>
                <a:spcPts val="600"/>
              </a:spcBef>
              <a:spcAft>
                <a:spcPts val="1200"/>
              </a:spcAft>
              <a:buClrTx/>
              <a:buFont typeface="Wingdings" pitchFamily="2" charset="2"/>
              <a:buChar char="§"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16736" indent="-2286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9433" y="6260816"/>
            <a:ext cx="832513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53CD413-A5D8-4C69-8704-A25C63F87A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6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823912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6"/>
            <a:ext cx="8229600" cy="5045508"/>
          </a:xfrm>
          <a:prstGeom prst="rect">
            <a:avLst/>
          </a:prstGeom>
        </p:spPr>
        <p:txBody>
          <a:bodyPr anchor="ctr"/>
          <a:lstStyle>
            <a:lvl1pPr marL="514350" indent="-514350">
              <a:spcBef>
                <a:spcPts val="600"/>
              </a:spcBef>
              <a:spcAft>
                <a:spcPts val="1200"/>
              </a:spcAft>
              <a:buSzPct val="70000"/>
              <a:buFont typeface="+mj-lt"/>
              <a:buAutoNum type="arabicPeriod"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86384" indent="-457200">
              <a:spcBef>
                <a:spcPts val="600"/>
              </a:spcBef>
              <a:spcAft>
                <a:spcPts val="1200"/>
              </a:spcAft>
              <a:buClrTx/>
              <a:buSzPct val="80000"/>
              <a:buFont typeface="+mj-lt"/>
              <a:buAutoNum type="alphaLcPeriod"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99566" indent="-514350">
              <a:spcBef>
                <a:spcPts val="600"/>
              </a:spcBef>
              <a:spcAft>
                <a:spcPts val="1200"/>
              </a:spcAft>
              <a:buSzPct val="80000"/>
              <a:buFont typeface="+mj-lt"/>
              <a:buAutoNum type="romanLcPeriod"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69848" indent="-228600">
              <a:spcBef>
                <a:spcPts val="600"/>
              </a:spcBef>
              <a:spcAft>
                <a:spcPts val="1200"/>
              </a:spcAft>
              <a:buClrTx/>
              <a:buFont typeface="Wingdings" pitchFamily="2" charset="2"/>
              <a:buChar char="§"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16736" indent="-2286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9433" y="6260816"/>
            <a:ext cx="832513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53CD413-A5D8-4C69-8704-A25C63F87A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87355" y="832513"/>
            <a:ext cx="6987654" cy="494049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9433" y="6260816"/>
            <a:ext cx="832513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53CD413-A5D8-4C69-8704-A25C63F87A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9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9433" y="6260816"/>
            <a:ext cx="832513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53CD413-A5D8-4C69-8704-A25C63F87A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8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anchor="ctr"/>
          <a:lstStyle>
            <a:lvl1pPr marL="457200" indent="-457200">
              <a:spcBef>
                <a:spcPts val="600"/>
              </a:spcBef>
              <a:spcAft>
                <a:spcPts val="1200"/>
              </a:spcAft>
              <a:buSzPct val="70000"/>
              <a:buFont typeface="Wingdings" pitchFamily="2" charset="2"/>
              <a:buChar char="q"/>
              <a:defRPr/>
            </a:lvl1pPr>
            <a:lvl2pPr>
              <a:spcBef>
                <a:spcPts val="600"/>
              </a:spcBef>
              <a:spcAft>
                <a:spcPts val="1200"/>
              </a:spcAft>
              <a:buClrTx/>
              <a:defRPr/>
            </a:lvl2pPr>
            <a:lvl3pPr>
              <a:spcBef>
                <a:spcPts val="600"/>
              </a:spcBef>
              <a:spcAft>
                <a:spcPts val="1200"/>
              </a:spcAft>
              <a:buClrTx/>
              <a:defRPr/>
            </a:lvl3pPr>
            <a:lvl4pPr>
              <a:spcBef>
                <a:spcPts val="600"/>
              </a:spcBef>
              <a:spcAft>
                <a:spcPts val="1200"/>
              </a:spcAft>
              <a:buClrTx/>
              <a:defRPr/>
            </a:lvl4pPr>
            <a:lvl5pPr>
              <a:spcBef>
                <a:spcPts val="600"/>
              </a:spcBef>
              <a:spcAft>
                <a:spcPts val="1200"/>
              </a:spcAft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anchor="ctr"/>
          <a:lstStyle>
            <a:lvl1pPr marL="457200" indent="-457200">
              <a:spcBef>
                <a:spcPts val="600"/>
              </a:spcBef>
              <a:spcAft>
                <a:spcPts val="1200"/>
              </a:spcAft>
              <a:buSzPct val="70000"/>
              <a:buFont typeface="Wingdings" pitchFamily="2" charset="2"/>
              <a:buChar char="q"/>
              <a:defRPr/>
            </a:lvl1pPr>
            <a:lvl2pPr>
              <a:spcBef>
                <a:spcPts val="600"/>
              </a:spcBef>
              <a:spcAft>
                <a:spcPts val="1200"/>
              </a:spcAft>
              <a:buClrTx/>
              <a:defRPr/>
            </a:lvl2pPr>
            <a:lvl3pPr>
              <a:spcBef>
                <a:spcPts val="600"/>
              </a:spcBef>
              <a:spcAft>
                <a:spcPts val="1200"/>
              </a:spcAft>
              <a:buClrTx/>
              <a:defRPr/>
            </a:lvl3pPr>
            <a:lvl4pPr>
              <a:spcBef>
                <a:spcPts val="600"/>
              </a:spcBef>
              <a:spcAft>
                <a:spcPts val="1200"/>
              </a:spcAft>
              <a:buClrTx/>
              <a:defRPr/>
            </a:lvl4pPr>
            <a:lvl5pPr>
              <a:spcBef>
                <a:spcPts val="600"/>
              </a:spcBef>
              <a:spcAft>
                <a:spcPts val="1200"/>
              </a:spcAft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9433" y="6260816"/>
            <a:ext cx="832513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53CD413-A5D8-4C69-8704-A25C63F87A6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2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16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4" r:id="rId3"/>
    <p:sldLayoutId id="2147483725" r:id="rId4"/>
    <p:sldLayoutId id="2147483720" r:id="rId5"/>
    <p:sldLayoutId id="2147483721" r:id="rId6"/>
    <p:sldLayoutId id="2147483723" r:id="rId7"/>
  </p:sldLayoutIdLst>
  <p:hf hdr="0" ft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sna\AppData\Local\Microsoft\Windows\Temporary Internet Files\Content.Outlook\PN7C25X1\P7070006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4"/>
          <a:stretch>
            <a:fillRect/>
          </a:stretch>
        </p:blipFill>
        <p:spPr bwMode="auto">
          <a:xfrm>
            <a:off x="0" y="0"/>
            <a:ext cx="9144000" cy="53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4724400"/>
            <a:ext cx="9144000" cy="1259421"/>
            <a:chOff x="0" y="4191000"/>
            <a:chExt cx="9144000" cy="1259421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0" y="4191000"/>
              <a:ext cx="9144000" cy="125412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0" bIns="0" anchor="ctr">
              <a:normAutofit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lvl="1" eaLnBrk="1" fontAlgn="auto" hangingPunct="1">
                <a:spcBef>
                  <a:spcPts val="600"/>
                </a:spcBef>
                <a:spcAft>
                  <a:spcPts val="0"/>
                </a:spcAft>
                <a:tabLst>
                  <a:tab pos="114300" algn="l"/>
                </a:tabLst>
                <a:defRPr/>
              </a:pPr>
              <a:endPara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endParaRPr>
            </a:p>
          </p:txBody>
        </p:sp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 b="5388"/>
            <a:stretch>
              <a:fillRect/>
            </a:stretch>
          </p:blipFill>
          <p:spPr bwMode="auto">
            <a:xfrm>
              <a:off x="7620000" y="4191000"/>
              <a:ext cx="1524000" cy="1259421"/>
            </a:xfrm>
            <a:prstGeom prst="rect">
              <a:avLst/>
            </a:prstGeom>
            <a:ln/>
            <a:effectLst>
              <a:outerShdw blurRad="39000" dist="25400" dir="5400000" rotWithShape="0">
                <a:srgbClr val="000000">
                  <a:alpha val="38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sp>
          <p:nvSpPr>
            <p:cNvPr id="7" name="Rectangle 6"/>
            <p:cNvSpPr/>
            <p:nvPr/>
          </p:nvSpPr>
          <p:spPr>
            <a:xfrm>
              <a:off x="361146" y="4468168"/>
              <a:ext cx="61158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36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FOP </a:t>
              </a:r>
              <a:r>
                <a:rPr lang="en-US" sz="3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for </a:t>
              </a:r>
              <a:r>
                <a:rPr lang="en-US" sz="3600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Test Method</a:t>
              </a:r>
              <a:endParaRPr lang="en-US" sz="40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2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Calculation (if applicable)</a:t>
            </a:r>
            <a:endParaRPr lang="en-US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smtClean="0"/>
              <a:t>Insert equation and variables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413-A5D8-4C69-8704-A25C63F87A6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Calculation Example</a:t>
            </a:r>
            <a:endParaRPr lang="en-US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Show calculation(s) using numbers one may encounter in performing the procedure on a sample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413-A5D8-4C69-8704-A25C63F87A6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Report</a:t>
            </a:r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Information to be reported; include the required accuracy of any reported results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413-A5D8-4C69-8704-A25C63F87A6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Tips!</a:t>
            </a:r>
            <a:endParaRPr 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Reminders of important steps, etc.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413-A5D8-4C69-8704-A25C63F87A6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 &amp; A</a:t>
            </a:r>
            <a:endParaRPr lang="en-US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Procedure name and number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413-A5D8-4C69-8704-A25C63F87A6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Significance</a:t>
            </a:r>
            <a:endParaRPr lang="en-US" dirty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Description of the Field Operating Procedure and possible uses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413-A5D8-4C69-8704-A25C63F87A6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Statement containing the AASHTO reference and any qualifiers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413-A5D8-4C69-8704-A25C63F87A6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Apparatus</a:t>
            </a:r>
            <a:endParaRPr 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Basic laboratory and disposable items will be listed in the FOP in detail. Major equipment specific to the test method may have a reference to the AASHTO procedure.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413-A5D8-4C69-8704-A25C63F87A6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Apparatus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413-A5D8-4C69-8704-A25C63F87A6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DSC00323.JPG"/>
          <p:cNvPicPr>
            <a:picLocks noChangeAspect="1"/>
          </p:cNvPicPr>
          <p:nvPr/>
        </p:nvPicPr>
        <p:blipFill>
          <a:blip r:embed="rId2" cstate="print"/>
          <a:srcRect l="13621" t="3756" r="17931"/>
          <a:stretch>
            <a:fillRect/>
          </a:stretch>
        </p:blipFill>
        <p:spPr>
          <a:xfrm>
            <a:off x="2033283" y="1029189"/>
            <a:ext cx="5140028" cy="48098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5739" y="5839019"/>
            <a:ext cx="54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Example of apparatus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</a:t>
            </a:r>
            <a:endParaRPr lang="en-US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Reference to how sample is obtained, reduced, etc.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413-A5D8-4C69-8704-A25C63F87A6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Preparation</a:t>
            </a:r>
            <a:endParaRPr lang="en-US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Steps for sample prep if applicable (non-mandatory)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413-A5D8-4C69-8704-A25C63F87A6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Procedure</a:t>
            </a:r>
            <a:endParaRPr lang="en-US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Step-by-step instructions for performing the procedure</a:t>
            </a:r>
          </a:p>
          <a:p>
            <a:pPr lvl="1"/>
            <a:r>
              <a:rPr lang="en-US" dirty="0" smtClean="0"/>
              <a:t>Sub-steps if applicable.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413-A5D8-4C69-8704-A25C63F87A6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Procedure, cont.</a:t>
            </a:r>
            <a:endParaRPr lang="en-US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Step-by-step instructions on performing the procedure (may be multiple slides)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53CD413-A5D8-4C69-8704-A25C63F87A6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sphalt">
  <a:themeElements>
    <a:clrScheme name="Custom 2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000000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202</Words>
  <Application>Microsoft Office PowerPoint</Application>
  <PresentationFormat>Letter Paper (8.5x11 in)</PresentationFormat>
  <Paragraphs>49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2_Asphalt</vt:lpstr>
      <vt:lpstr>PowerPoint Presentation</vt:lpstr>
      <vt:lpstr>Significance</vt:lpstr>
      <vt:lpstr>Scope</vt:lpstr>
      <vt:lpstr>Apparatus</vt:lpstr>
      <vt:lpstr>Apparatus</vt:lpstr>
      <vt:lpstr>Sample</vt:lpstr>
      <vt:lpstr>Sample Preparation</vt:lpstr>
      <vt:lpstr>Procedure</vt:lpstr>
      <vt:lpstr>Procedure, cont.</vt:lpstr>
      <vt:lpstr>Calculation (if applicable)</vt:lpstr>
      <vt:lpstr>Calculation Example</vt:lpstr>
      <vt:lpstr>Report</vt:lpstr>
      <vt:lpstr>Tips!</vt:lpstr>
      <vt:lpstr>Q &amp; A</vt:lpstr>
    </vt:vector>
  </TitlesOfParts>
  <Company>Project Dynamics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 of Aggregates FOP for AASHTO T 2</dc:title>
  <dc:creator>Cyndi Bishop</dc:creator>
  <cp:lastModifiedBy>Desna Bergold</cp:lastModifiedBy>
  <cp:revision>249</cp:revision>
  <cp:lastPrinted>1998-02-25T16:09:52Z</cp:lastPrinted>
  <dcterms:created xsi:type="dcterms:W3CDTF">1997-10-03T02:08:48Z</dcterms:created>
  <dcterms:modified xsi:type="dcterms:W3CDTF">2013-11-18T18:54:14Z</dcterms:modified>
</cp:coreProperties>
</file>