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2" r:id="rId1"/>
  </p:sldMasterIdLst>
  <p:notesMasterIdLst>
    <p:notesMasterId r:id="rId16"/>
  </p:notesMasterIdLst>
  <p:sldIdLst>
    <p:sldId id="333" r:id="rId2"/>
    <p:sldId id="257" r:id="rId3"/>
    <p:sldId id="325" r:id="rId4"/>
    <p:sldId id="307" r:id="rId5"/>
    <p:sldId id="287" r:id="rId6"/>
    <p:sldId id="338" r:id="rId7"/>
    <p:sldId id="308" r:id="rId8"/>
    <p:sldId id="334" r:id="rId9"/>
    <p:sldId id="339" r:id="rId10"/>
    <p:sldId id="337" r:id="rId11"/>
    <p:sldId id="340" r:id="rId12"/>
    <p:sldId id="326" r:id="rId13"/>
    <p:sldId id="327" r:id="rId14"/>
    <p:sldId id="281" r:id="rId15"/>
  </p:sldIdLst>
  <p:sldSz cx="9144000" cy="6858000" type="letter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C04"/>
    <a:srgbClr val="993300"/>
    <a:srgbClr val="FFFF00"/>
    <a:srgbClr val="99CCFF"/>
    <a:srgbClr val="FF9933"/>
    <a:srgbClr val="FF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40" autoAdjust="0"/>
    <p:restoredTop sz="87296" autoAdjust="0"/>
  </p:normalViewPr>
  <p:slideViewPr>
    <p:cSldViewPr snapToGrid="0">
      <p:cViewPr>
        <p:scale>
          <a:sx n="70" d="100"/>
          <a:sy n="70" d="100"/>
        </p:scale>
        <p:origin x="-41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5625"/>
            <a:ext cx="5029200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DD4238-1385-454A-931B-DF44F6E7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4A272-BC8A-482E-9024-1A1C3C093B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9EA8C0-4669-4850-BDF9-F5BF29F51DD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/>
              <a:buNone/>
              <a:tabLst>
                <a:tab pos="228600" algn="l"/>
              </a:tabLst>
            </a:pPr>
            <a:r>
              <a:rPr lang="en-US" sz="1200" dirty="0" smtClean="0">
                <a:effectLst/>
                <a:latin typeface="Times New Roman"/>
                <a:ea typeface="Times New Roman"/>
              </a:rPr>
              <a:t>Provide or show agency forms.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4C9C24-F4DC-4D52-8FD0-AA1A51DB386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C3EF2E-B55C-4B88-9A90-09CB099EBAB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41DF4D-99E2-48F5-B5EC-B9FC5FF6C0D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this area for instructor notes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Additional slides and graphics may be added.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645CD2-D465-4E45-A157-4A5D7AC752D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CC9DF4-8BE7-4CB7-A44A-4188BFD7526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E14AFB-5273-48C9-BA5B-91DCEA1D6E8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62A5D2-61D6-4B6D-B890-C0B58899F94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E437B7-CEE5-4ABA-82C4-671C2E86D07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EB7B3-69CE-4109-A20F-FE6CE664F2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3D7867-B4DB-4001-8D14-444EF427D6F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673" y="6356350"/>
            <a:ext cx="8209128" cy="365125"/>
          </a:xfrm>
        </p:spPr>
        <p:txBody>
          <a:bodyPr/>
          <a:lstStyle>
            <a:lvl1pPr algn="ctr">
              <a:defRPr sz="1600"/>
            </a:lvl1pPr>
          </a:lstStyle>
          <a:p>
            <a:fld id="{AE8D4E3B-2803-48E9-B269-D23EE7B50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3600" dirty="0">
                <a:latin typeface="Arial Rounded MT Bold" pitchFamily="34" charset="0"/>
              </a:rPr>
              <a:t>	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20"/>
            <a:ext cx="8229600" cy="697484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479"/>
            <a:ext cx="8229600" cy="4594058"/>
          </a:xfrm>
        </p:spPr>
        <p:txBody>
          <a:bodyPr anchor="ctr">
            <a:normAutofit/>
          </a:bodyPr>
          <a:lstStyle>
            <a:lvl1pPr marL="457200" indent="-457200">
              <a:spcBef>
                <a:spcPts val="600"/>
              </a:spcBef>
              <a:spcAft>
                <a:spcPts val="1200"/>
              </a:spcAft>
              <a:buSzPct val="80000"/>
              <a:buFont typeface="Wingdings" pitchFamily="2" charset="2"/>
              <a:buChar char="q"/>
              <a:defRPr sz="2800" baseline="0">
                <a:latin typeface="Tahoma" pitchFamily="34" charset="0"/>
                <a:cs typeface="Tahoma" pitchFamily="34" charset="0"/>
              </a:defRPr>
            </a:lvl1pPr>
            <a:lvl2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aseline="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000" baseline="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AE8D4E3B-2803-48E9-B269-D23EE7B50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3600" dirty="0">
                <a:latin typeface="Arial Rounded MT Bold" pitchFamily="34" charset="0"/>
              </a:rPr>
              <a:t>	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20"/>
            <a:ext cx="8229600" cy="697484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479"/>
            <a:ext cx="8229600" cy="4594058"/>
          </a:xfrm>
        </p:spPr>
        <p:txBody>
          <a:bodyPr anchor="ctr">
            <a:normAutofit/>
          </a:bodyPr>
          <a:lstStyle>
            <a:lvl1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  <a:defRPr sz="2800" baseline="0">
                <a:latin typeface="Tahoma" pitchFamily="34" charset="0"/>
                <a:cs typeface="Tahoma" pitchFamily="34" charset="0"/>
              </a:defRPr>
            </a:lvl1pPr>
            <a:lvl2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aseline="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000" baseline="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AE8D4E3B-2803-48E9-B269-D23EE7B50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3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3600" dirty="0">
                <a:latin typeface="Arial Rounded MT Bold" pitchFamily="34" charset="0"/>
              </a:rPr>
              <a:t>	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20"/>
            <a:ext cx="8229600" cy="697484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479"/>
            <a:ext cx="8229600" cy="4594058"/>
          </a:xfrm>
        </p:spPr>
        <p:txBody>
          <a:bodyPr anchor="ctr">
            <a:normAutofit/>
          </a:bodyPr>
          <a:lstStyle>
            <a:lvl1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  <a:defRPr sz="2800" baseline="0">
                <a:latin typeface="Tahoma" pitchFamily="34" charset="0"/>
                <a:cs typeface="Tahoma" pitchFamily="34" charset="0"/>
              </a:defRPr>
            </a:lvl1pPr>
            <a:lvl2pPr marL="914400" indent="-45720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+mj-lt"/>
              <a:buAutoNum type="alphaLcPeriod"/>
              <a:defRPr sz="2400" baseline="0">
                <a:latin typeface="Tahoma" pitchFamily="34" charset="0"/>
                <a:cs typeface="Tahoma" pitchFamily="34" charset="0"/>
              </a:defRPr>
            </a:lvl2pPr>
            <a:lvl3pPr marL="1428750" indent="-51435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+mj-lt"/>
              <a:buAutoNum type="romanLcPeriod"/>
              <a:defRPr sz="2000" baseline="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smtClean="0"/>
              <a:t>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AE8D4E3B-2803-48E9-B269-D23EE7B50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3600" dirty="0">
                <a:latin typeface="Arial Rounded MT Bold" pitchFamily="34" charset="0"/>
              </a:rPr>
              <a:t>	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20"/>
            <a:ext cx="8229600" cy="697484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479"/>
            <a:ext cx="8229600" cy="459405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60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2800" baseline="0">
                <a:latin typeface="Tahoma" pitchFamily="34" charset="0"/>
                <a:cs typeface="Tahoma" pitchFamily="34" charset="0"/>
              </a:defRPr>
            </a:lvl1pPr>
            <a:lvl2pPr marL="457200" indent="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None/>
              <a:defRPr sz="2400" baseline="0">
                <a:latin typeface="Tahoma" pitchFamily="34" charset="0"/>
                <a:cs typeface="Tahoma" pitchFamily="34" charset="0"/>
              </a:defRPr>
            </a:lvl2pPr>
            <a:lvl3pPr marL="914400" indent="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None/>
              <a:defRPr sz="2000" baseline="0">
                <a:latin typeface="Tahoma" pitchFamily="34" charset="0"/>
                <a:cs typeface="Tahoma" pitchFamily="34" charset="0"/>
              </a:defRPr>
            </a:lvl3pPr>
            <a:lvl4pPr marL="1371600" indent="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None/>
              <a:defRPr sz="1800" baseline="0">
                <a:latin typeface="Tahoma" pitchFamily="34" charset="0"/>
                <a:cs typeface="Tahoma" pitchFamily="34" charset="0"/>
              </a:defRPr>
            </a:lvl4pPr>
            <a:lvl5pPr marL="1828800" indent="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None/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AE8D4E3B-2803-48E9-B269-D23EE7B50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3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3600" dirty="0">
                <a:latin typeface="Arial Rounded MT Bold" pitchFamily="34" charset="0"/>
              </a:rPr>
              <a:t>	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20"/>
            <a:ext cx="8229600" cy="697484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479"/>
            <a:ext cx="8229600" cy="4594058"/>
          </a:xfrm>
        </p:spPr>
        <p:txBody>
          <a:bodyPr anchor="ctr"/>
          <a:lstStyle>
            <a:lvl1pPr marL="0" indent="0" algn="ctr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None/>
              <a:defRPr baseline="0">
                <a:latin typeface="Tahoma" pitchFamily="34" charset="0"/>
                <a:cs typeface="Tahoma" pitchFamily="34" charset="0"/>
              </a:defRPr>
            </a:lvl1pPr>
            <a:lvl2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30000"/>
              <a:buFont typeface="Wingdings" pitchFamily="2" charset="2"/>
              <a:buChar char="§"/>
              <a:defRPr sz="2800" baseline="0">
                <a:latin typeface="Tahoma" pitchFamily="34" charset="0"/>
                <a:cs typeface="Tahoma" pitchFamily="34" charset="0"/>
              </a:defRPr>
            </a:lvl2pPr>
            <a:lvl3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30000"/>
              <a:buFont typeface="Wingdings" pitchFamily="2" charset="2"/>
              <a:buChar char="§"/>
              <a:defRPr sz="2800" baseline="0">
                <a:latin typeface="Tahoma" pitchFamily="34" charset="0"/>
                <a:cs typeface="Tahoma" pitchFamily="34" charset="0"/>
              </a:defRPr>
            </a:lvl3pPr>
            <a:lvl4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30000"/>
              <a:buFont typeface="Wingdings" pitchFamily="2" charset="2"/>
              <a:buChar char="§"/>
              <a:defRPr sz="2800" baseline="0">
                <a:latin typeface="Tahoma" pitchFamily="34" charset="0"/>
                <a:cs typeface="Tahoma" pitchFamily="34" charset="0"/>
              </a:defRPr>
            </a:lvl4pPr>
            <a:lvl5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30000"/>
              <a:buFont typeface="Wingdings" pitchFamily="2" charset="2"/>
              <a:buChar char="§"/>
              <a:defRPr sz="28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AE8D4E3B-2803-48E9-B269-D23EE7B50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9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3600" dirty="0">
                <a:latin typeface="Arial Rounded MT Bold" pitchFamily="34" charset="0"/>
              </a:rPr>
              <a:t>	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20"/>
            <a:ext cx="8229600" cy="697484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4E3B-2803-48E9-B269-D23EE7B50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728" y="6356350"/>
            <a:ext cx="8250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AE8D4E3B-2803-48E9-B269-D23EE7B505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6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4" r:id="rId3"/>
    <p:sldLayoutId id="2147483735" r:id="rId4"/>
    <p:sldLayoutId id="2147483733" r:id="rId5"/>
    <p:sldLayoutId id="2147483725" r:id="rId6"/>
    <p:sldLayoutId id="2147483726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E:\naqtc\video\aggregate\agvid_11.bm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01223.JPG"/>
          <p:cNvPicPr>
            <a:picLocks noChangeAspect="1"/>
          </p:cNvPicPr>
          <p:nvPr/>
        </p:nvPicPr>
        <p:blipFill>
          <a:blip r:embed="rId3" cstate="print"/>
          <a:srcRect b="40063"/>
          <a:stretch>
            <a:fillRect/>
          </a:stretch>
        </p:blipFill>
        <p:spPr>
          <a:xfrm>
            <a:off x="0" y="0"/>
            <a:ext cx="9144000" cy="4889500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1675"/>
            <a:ext cx="9144000" cy="107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533900"/>
            <a:ext cx="9144000" cy="12795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tabLst>
                <a:tab pos="114300" algn="l"/>
              </a:tabLs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 b="5388"/>
          <a:stretch>
            <a:fillRect/>
          </a:stretch>
        </p:blipFill>
        <p:spPr bwMode="auto">
          <a:xfrm>
            <a:off x="7644219" y="4552949"/>
            <a:ext cx="1498382" cy="123825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72720" y="4857750"/>
            <a:ext cx="674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FOP for Test Method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Calculations (if applicable – example shown)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6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Constant Mass</a:t>
                </a:r>
              </a:p>
              <a:p>
                <a:r>
                  <a:rPr lang="en-US" dirty="0" smtClean="0"/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/>
                        </a:rPr>
                        <m:t>×100=% </m:t>
                      </m:r>
                      <m:r>
                        <m:rPr>
                          <m:nor/>
                        </m:rPr>
                        <a:rPr lang="en-US"/>
                        <m:t>Change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Where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 smtClean="0"/>
                  <a:t>	</a:t>
                </a:r>
                <a:r>
                  <a:rPr lang="en-US" sz="2800" dirty="0" err="1" smtClean="0"/>
                  <a:t>M</a:t>
                </a:r>
                <a:r>
                  <a:rPr lang="en-US" sz="2800" baseline="-25000" dirty="0" err="1" smtClean="0"/>
                  <a:t>p</a:t>
                </a:r>
                <a:r>
                  <a:rPr lang="en-US" sz="2800" dirty="0" smtClean="0"/>
                  <a:t>  =  previous mass measurement</a:t>
                </a:r>
              </a:p>
              <a:p>
                <a:pPr lvl="2"/>
                <a:r>
                  <a:rPr lang="en-US" sz="2800" dirty="0" smtClean="0"/>
                  <a:t>	</a:t>
                </a:r>
                <a:r>
                  <a:rPr lang="en-US" sz="2800" dirty="0" err="1" smtClean="0"/>
                  <a:t>M</a:t>
                </a:r>
                <a:r>
                  <a:rPr lang="en-US" sz="2800" baseline="-25000" dirty="0" err="1"/>
                  <a:t>n</a:t>
                </a:r>
                <a:r>
                  <a:rPr lang="en-US" sz="2800" dirty="0" smtClean="0"/>
                  <a:t>   =  new mass measurement</a:t>
                </a:r>
              </a:p>
            </p:txBody>
          </p:sp>
        </mc:Choice>
        <mc:Fallback xmlns="">
          <p:sp>
            <p:nvSpPr>
              <p:cNvPr id="19461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680-245C-4418-BE37-094E5D32F492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9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Example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tabLst>
                <a:tab pos="7661275" algn="r"/>
              </a:tabLst>
            </a:pPr>
            <a:r>
              <a:rPr lang="en-US" dirty="0" smtClean="0"/>
              <a:t>Show </a:t>
            </a:r>
            <a:r>
              <a:rPr lang="en-US" dirty="0" smtClean="0"/>
              <a:t>calculation(s) </a:t>
            </a:r>
            <a:r>
              <a:rPr lang="en-US" dirty="0" smtClean="0"/>
              <a:t>using </a:t>
            </a:r>
            <a:r>
              <a:rPr lang="en-US" dirty="0" smtClean="0"/>
              <a:t>numbers one may encounter in performing the procedure on a sample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A401-AADA-43D9-920B-C364D70830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</a:t>
            </a:r>
            <a:endParaRPr lang="en-US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Information to be </a:t>
            </a:r>
            <a:r>
              <a:rPr lang="en-US" dirty="0" smtClean="0"/>
              <a:t>reported; include the required accuracy of any reported results</a:t>
            </a:r>
            <a:endParaRPr lang="en-US" dirty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B075-72FD-470F-80F4-E19115FE69D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Tips!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Reminders of important steps, etc. 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5723-1379-47D3-AD3F-E205E6EDACD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 </a:t>
            </a:r>
            <a:endParaRPr lang="en-US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Procedure </a:t>
            </a:r>
            <a:r>
              <a:rPr lang="en-US" sz="3600" dirty="0"/>
              <a:t>name and </a:t>
            </a:r>
            <a:r>
              <a:rPr lang="en-US" sz="3600" dirty="0" smtClean="0"/>
              <a:t>number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DABED84-B1BE-4354-9476-A1BA77043C0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</a:t>
            </a:r>
            <a:r>
              <a:rPr lang="en-US" dirty="0"/>
              <a:t>of the Field Operating Procedure and possible </a:t>
            </a:r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4B4-A582-4796-A8A3-5D30AD638C5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 containing the AASHTO reference and any </a:t>
            </a:r>
            <a:r>
              <a:rPr lang="en-US" dirty="0" smtClean="0"/>
              <a:t>qualifiers</a:t>
            </a:r>
            <a:endParaRPr lang="en-US" dirty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B145-221D-4879-B01E-5EA6965A8A3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laboratory and disposable items will be listed in the FOP in detail. Major equipment specific to the test method may have a reference to the AASHTO procedure</a:t>
            </a:r>
            <a:r>
              <a:rPr lang="en-US" dirty="0" smtClean="0"/>
              <a:t>.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9E9A-78E3-4247-B546-0435CD2EC02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Equipment</a:t>
            </a:r>
            <a:endParaRPr lang="en-US" dirty="0"/>
          </a:p>
        </p:txBody>
      </p:sp>
      <p:sp>
        <p:nvSpPr>
          <p:cNvPr id="819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D084-895B-4BA9-A732-D8A3ED71214D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8195" name="Picture 6" descr="E:\naqtc\video\aggregate\agvid_11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819275" y="1600200"/>
            <a:ext cx="55213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19275" y="6022428"/>
            <a:ext cx="520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Example </a:t>
            </a:r>
            <a:r>
              <a:rPr lang="en-US" dirty="0" smtClean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Equipment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 to how sample is obtained, reduced,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A401-AADA-43D9-920B-C364D70830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Preparation</a:t>
            </a:r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for sample prep if applicable (non-mandatory)</a:t>
            </a:r>
            <a:endParaRPr lang="en-US" dirty="0" smtClean="0"/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C5E7-A10A-4366-BB9B-6A40A449A536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Procedure</a:t>
            </a:r>
            <a:endParaRPr lang="en-US" dirty="0"/>
          </a:p>
        </p:txBody>
      </p:sp>
      <p:sp>
        <p:nvSpPr>
          <p:cNvPr id="11268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Step-by-step instructions for performing the procedure</a:t>
            </a:r>
          </a:p>
          <a:p>
            <a:pPr lvl="1"/>
            <a:r>
              <a:rPr lang="en-US" dirty="0" smtClean="0"/>
              <a:t>Sub-steps if applicable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616-3BB4-4653-8A98-0CD2C4C5D59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Procedure (cont.)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dirty="0" smtClean="0"/>
              <a:t>Step-by-step instructions on performing the procedure (may be multiple slides)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A401-AADA-43D9-920B-C364D70830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210</Words>
  <Application>Microsoft Office PowerPoint</Application>
  <PresentationFormat>Letter Paper (8.5x11 in)</PresentationFormat>
  <Paragraphs>62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1_Custom Design</vt:lpstr>
      <vt:lpstr>PowerPoint Presentation</vt:lpstr>
      <vt:lpstr>Significance</vt:lpstr>
      <vt:lpstr>Scope</vt:lpstr>
      <vt:lpstr>Apparatus</vt:lpstr>
      <vt:lpstr>Required Equipment</vt:lpstr>
      <vt:lpstr>Sample</vt:lpstr>
      <vt:lpstr>Sample Preparation</vt:lpstr>
      <vt:lpstr>Procedure</vt:lpstr>
      <vt:lpstr>Procedure (cont.)</vt:lpstr>
      <vt:lpstr>Calculations (if applicable – example shown)</vt:lpstr>
      <vt:lpstr>Calculation Example </vt:lpstr>
      <vt:lpstr>Report</vt:lpstr>
      <vt:lpstr>Tips!</vt:lpstr>
      <vt:lpstr>Q &amp; A </vt:lpstr>
    </vt:vector>
  </TitlesOfParts>
  <Company>Project Dynamics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of Aggregates FOP for AASHTO T 2</dc:title>
  <dc:creator>Cyndi Bishop</dc:creator>
  <cp:lastModifiedBy>Desna Bergold</cp:lastModifiedBy>
  <cp:revision>265</cp:revision>
  <cp:lastPrinted>1998-04-22T21:00:08Z</cp:lastPrinted>
  <dcterms:created xsi:type="dcterms:W3CDTF">1997-10-03T02:08:48Z</dcterms:created>
  <dcterms:modified xsi:type="dcterms:W3CDTF">2013-09-13T18:38:45Z</dcterms:modified>
</cp:coreProperties>
</file>