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99" r:id="rId2"/>
    <p:sldId id="257" r:id="rId3"/>
    <p:sldId id="266" r:id="rId4"/>
    <p:sldId id="300" r:id="rId5"/>
    <p:sldId id="260" r:id="rId6"/>
    <p:sldId id="284" r:id="rId7"/>
    <p:sldId id="303" r:id="rId8"/>
    <p:sldId id="286" r:id="rId9"/>
    <p:sldId id="294" r:id="rId10"/>
    <p:sldId id="302" r:id="rId11"/>
    <p:sldId id="301" r:id="rId12"/>
    <p:sldId id="295" r:id="rId13"/>
    <p:sldId id="282" r:id="rId14"/>
  </p:sldIdLst>
  <p:sldSz cx="9144000" cy="6858000" type="letter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CC00FF"/>
    <a:srgbClr val="CC99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9" autoAdjust="0"/>
    <p:restoredTop sz="94660"/>
  </p:normalViewPr>
  <p:slideViewPr>
    <p:cSldViewPr snapToGrid="0">
      <p:cViewPr>
        <p:scale>
          <a:sx n="70" d="100"/>
          <a:sy n="70" d="100"/>
        </p:scale>
        <p:origin x="-570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013868-3877-41A3-802E-52A2E1D6F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62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1888" y="688975"/>
            <a:ext cx="4595812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5625"/>
            <a:ext cx="50292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4C1800-1E7A-443B-BE48-61A33EE52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45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1200E2-CD43-4F77-85B8-0F98F3C1F5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32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D610D4-7BD3-456E-8845-E8AE1AA5B650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D610D4-7BD3-456E-8845-E8AE1AA5B650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Times New Roman"/>
                <a:ea typeface="Times New Roman"/>
              </a:rPr>
              <a:t>Provide or show agency forms.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239D0A-4792-4783-926A-1D1286520E6C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E028EE-8614-419C-978D-8A65111A7B59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9507C7-D974-4AC6-9B3D-17471BBED5BD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this area for instructor notes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Additional slides and graphics may be added.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0A8553A-12EF-40A4-86A0-6C8C308E37D5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0A8553A-12EF-40A4-86A0-6C8C308E37D5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7B7CE94-3223-466A-B817-4F87E134B557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55F19A-94EF-453E-BA85-768D4EE10D7C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55F19A-94EF-453E-BA85-768D4EE10D7C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4EF3852-5E8F-4056-825E-CCC440C87D04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D610D4-7BD3-456E-8845-E8AE1AA5B650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69765C">
                  <a:shade val="30000"/>
                  <a:satMod val="115000"/>
                </a:srgbClr>
              </a:gs>
              <a:gs pos="50000">
                <a:srgbClr val="69765C">
                  <a:shade val="67500"/>
                  <a:satMod val="115000"/>
                </a:srgbClr>
              </a:gs>
              <a:gs pos="100000">
                <a:srgbClr val="69765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4000" b="1" kern="120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5400" dir="2700000" algn="tl">
                    <a:schemeClr val="tx1">
                      <a:alpha val="43000"/>
                    </a:scheme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59"/>
            <a:ext cx="9144000" cy="880241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/>
          </p:cNvSpPr>
          <p:nvPr>
            <p:ph idx="1"/>
          </p:nvPr>
        </p:nvSpPr>
        <p:spPr>
          <a:xfrm>
            <a:off x="457200" y="1101436"/>
            <a:ext cx="8229600" cy="5024727"/>
          </a:xfrm>
          <a:prstGeom prst="rect">
            <a:avLst/>
          </a:prstGeom>
        </p:spPr>
        <p:txBody>
          <a:bodyPr anchor="ctr"/>
          <a:lstStyle>
            <a:lvl1pPr marL="457200" indent="-457200">
              <a:spcBef>
                <a:spcPts val="600"/>
              </a:spcBef>
              <a:spcAft>
                <a:spcPts val="1200"/>
              </a:spcAft>
              <a:buClr>
                <a:srgbClr val="591C1B"/>
              </a:buClr>
              <a:buSzPct val="70000"/>
              <a:buFont typeface="Wingdings" pitchFamily="2" charset="2"/>
              <a:buChar char="q"/>
              <a:defRPr sz="2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7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69765C">
                  <a:shade val="30000"/>
                  <a:satMod val="115000"/>
                </a:srgbClr>
              </a:gs>
              <a:gs pos="50000">
                <a:srgbClr val="69765C">
                  <a:shade val="67500"/>
                  <a:satMod val="115000"/>
                </a:srgbClr>
              </a:gs>
              <a:gs pos="100000">
                <a:srgbClr val="69765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4000" b="1" kern="120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5400" dir="2700000" algn="tl">
                    <a:schemeClr val="tx1">
                      <a:alpha val="43000"/>
                    </a:scheme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59"/>
            <a:ext cx="9144000" cy="880241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/>
          </p:cNvSpPr>
          <p:nvPr>
            <p:ph idx="1"/>
          </p:nvPr>
        </p:nvSpPr>
        <p:spPr>
          <a:xfrm>
            <a:off x="457200" y="1101436"/>
            <a:ext cx="8229600" cy="5024727"/>
          </a:xfrm>
          <a:prstGeom prst="rect">
            <a:avLst/>
          </a:prstGeom>
        </p:spPr>
        <p:txBody>
          <a:bodyPr anchor="ctr"/>
          <a:lstStyle>
            <a:lvl1pPr marL="514350" indent="-514350">
              <a:spcBef>
                <a:spcPts val="600"/>
              </a:spcBef>
              <a:spcAft>
                <a:spcPts val="1200"/>
              </a:spcAft>
              <a:buClr>
                <a:srgbClr val="591C1B"/>
              </a:buClr>
              <a:buSzPct val="70000"/>
              <a:buFont typeface="+mj-lt"/>
              <a:buAutoNum type="arabicPeriod"/>
              <a:defRPr sz="2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5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69765C">
                  <a:shade val="30000"/>
                  <a:satMod val="115000"/>
                </a:srgbClr>
              </a:gs>
              <a:gs pos="50000">
                <a:srgbClr val="69765C">
                  <a:shade val="67500"/>
                  <a:satMod val="115000"/>
                </a:srgbClr>
              </a:gs>
              <a:gs pos="100000">
                <a:srgbClr val="69765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4000" b="1" kern="120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5400" dir="2700000" algn="tl">
                    <a:schemeClr val="tx1">
                      <a:alpha val="43000"/>
                    </a:scheme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59"/>
            <a:ext cx="9144000" cy="880241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/>
          </p:cNvSpPr>
          <p:nvPr>
            <p:ph idx="1"/>
          </p:nvPr>
        </p:nvSpPr>
        <p:spPr>
          <a:xfrm>
            <a:off x="457200" y="1101436"/>
            <a:ext cx="8229600" cy="5024727"/>
          </a:xfrm>
          <a:prstGeom prst="rect">
            <a:avLst/>
          </a:prstGeom>
        </p:spPr>
        <p:txBody>
          <a:bodyPr anchor="ctr"/>
          <a:lstStyle>
            <a:lvl1pPr marL="514350" indent="-514350">
              <a:spcBef>
                <a:spcPts val="600"/>
              </a:spcBef>
              <a:spcAft>
                <a:spcPts val="1200"/>
              </a:spcAft>
              <a:buClr>
                <a:srgbClr val="591C1B"/>
              </a:buClr>
              <a:buSzPct val="70000"/>
              <a:buFont typeface="+mj-lt"/>
              <a:buAutoNum type="arabicPeriod"/>
              <a:defRPr sz="2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457200">
              <a:spcBef>
                <a:spcPts val="600"/>
              </a:spcBef>
              <a:spcAft>
                <a:spcPts val="1200"/>
              </a:spcAft>
              <a:buClr>
                <a:srgbClr val="663300"/>
              </a:buClr>
              <a:buSzPct val="80000"/>
              <a:buFont typeface="+mj-lt"/>
              <a:buAutoNum type="alphaLcPeriod"/>
              <a:defRPr sz="24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428750" indent="-514350">
              <a:spcBef>
                <a:spcPts val="600"/>
              </a:spcBef>
              <a:spcAft>
                <a:spcPts val="1200"/>
              </a:spcAft>
              <a:buClr>
                <a:srgbClr val="663300"/>
              </a:buClr>
              <a:buSzPct val="80000"/>
              <a:buFont typeface="+mj-lt"/>
              <a:buAutoNum type="romanLcPeriod"/>
              <a:defRPr sz="20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69765C">
                  <a:shade val="30000"/>
                  <a:satMod val="115000"/>
                </a:srgbClr>
              </a:gs>
              <a:gs pos="50000">
                <a:srgbClr val="69765C">
                  <a:shade val="67500"/>
                  <a:satMod val="115000"/>
                </a:srgbClr>
              </a:gs>
              <a:gs pos="100000">
                <a:srgbClr val="69765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4000" b="1" kern="120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5400" dir="2700000" algn="tl">
                    <a:schemeClr val="tx1">
                      <a:alpha val="43000"/>
                    </a:schemeClr>
                  </a:outerShdw>
                </a:effectLst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sz="3200" b="0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59"/>
            <a:ext cx="9144000" cy="880241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/>
          </p:cNvSpPr>
          <p:nvPr>
            <p:ph idx="1"/>
          </p:nvPr>
        </p:nvSpPr>
        <p:spPr>
          <a:xfrm>
            <a:off x="457200" y="1101436"/>
            <a:ext cx="8229600" cy="502472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600"/>
              </a:spcBef>
              <a:spcAft>
                <a:spcPts val="1200"/>
              </a:spcAft>
              <a:buSzPct val="70000"/>
              <a:buFont typeface="Wingdings" pitchFamily="2" charset="2"/>
              <a:buNone/>
              <a:defRPr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14400" indent="0" algn="ctr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371600" indent="0" algn="ctr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 algn="ctr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None/>
              <a:defRPr sz="32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4"/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9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half" idx="1"/>
          </p:nvPr>
        </p:nvSpPr>
        <p:spPr>
          <a:xfrm>
            <a:off x="425668" y="1552903"/>
            <a:ext cx="4038600" cy="4525963"/>
          </a:xfrm>
          <a:prstGeom prst="rect">
            <a:avLst/>
          </a:prstGeom>
        </p:spPr>
        <p:txBody>
          <a:bodyPr anchor="ctr"/>
          <a:lstStyle>
            <a:lvl1pPr marL="457200" indent="-457200">
              <a:spcBef>
                <a:spcPts val="600"/>
              </a:spcBef>
              <a:spcAft>
                <a:spcPts val="1200"/>
              </a:spcAft>
              <a:buClrTx/>
              <a:buSzPct val="70000"/>
              <a:buFont typeface="Wingdings" pitchFamily="2" charset="2"/>
              <a:buChar char="q"/>
              <a:defRPr sz="2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4572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2573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7145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1717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half" idx="13"/>
          </p:nvPr>
        </p:nvSpPr>
        <p:spPr>
          <a:xfrm>
            <a:off x="4803226" y="1563414"/>
            <a:ext cx="4038600" cy="4525963"/>
          </a:xfrm>
          <a:prstGeom prst="rect">
            <a:avLst/>
          </a:prstGeom>
        </p:spPr>
        <p:txBody>
          <a:bodyPr anchor="ctr"/>
          <a:lstStyle>
            <a:lvl1pPr marL="457200" indent="-457200">
              <a:spcBef>
                <a:spcPts val="600"/>
              </a:spcBef>
              <a:spcAft>
                <a:spcPts val="1200"/>
              </a:spcAft>
              <a:buClrTx/>
              <a:buSzPct val="70000"/>
              <a:buFont typeface="Wingdings" pitchFamily="2" charset="2"/>
              <a:buChar char="q"/>
              <a:defRPr sz="2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4572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2573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7145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171700" indent="-342900"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2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19200" y="1905000"/>
            <a:ext cx="6781800" cy="38100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6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0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2C8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DB5B5-4FB7-496F-A89F-86B9345AC8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8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2" r:id="rId2"/>
    <p:sldLayoutId id="2147483693" r:id="rId3"/>
    <p:sldLayoutId id="2147483686" r:id="rId4"/>
    <p:sldLayoutId id="2147483689" r:id="rId5"/>
    <p:sldLayoutId id="2147483690" r:id="rId6"/>
    <p:sldLayoutId id="2147483691" r:id="rId7"/>
  </p:sldLayoutIdLst>
  <p:hf hdr="0" ftr="0" dt="0"/>
  <p:txStyles>
    <p:titleStyle>
      <a:lvl1pPr marL="228600" indent="0" algn="l" defTabSz="914400" rtl="0" eaLnBrk="1" latinLnBrk="0" hangingPunct="1">
        <a:spcBef>
          <a:spcPct val="0"/>
        </a:spcBef>
        <a:buNone/>
        <a:defRPr sz="4000" b="1" kern="1200">
          <a:ln>
            <a:noFill/>
          </a:ln>
          <a:solidFill>
            <a:schemeClr val="bg1">
              <a:lumMod val="95000"/>
            </a:schemeClr>
          </a:solidFill>
          <a:effectLst>
            <a:outerShdw blurRad="38100" dist="25400" dir="2700000" algn="tl">
              <a:schemeClr val="tx1">
                <a:alpha val="43000"/>
              </a:schemeClr>
            </a:outerShdw>
          </a:effectLst>
          <a:latin typeface="Tahoma" pitchFamily="34" charset="0"/>
          <a:ea typeface="+mj-ea"/>
          <a:cs typeface="Tahoma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591C1B"/>
        </a:buClr>
        <a:buFont typeface="Wingdings" pitchFamily="2" charset="2"/>
        <a:buChar char="q"/>
        <a:defRPr sz="32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591C1B"/>
        </a:buClr>
        <a:buFont typeface="Arial" pitchFamily="34" charset="0"/>
        <a:buChar char="–"/>
        <a:defRPr sz="28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591C1B"/>
        </a:buClr>
        <a:buFont typeface="Arial" pitchFamily="34" charset="0"/>
        <a:buChar char="•"/>
        <a:defRPr sz="24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591C1B"/>
        </a:buClr>
        <a:buFont typeface="Arial" pitchFamily="34" charset="0"/>
        <a:buChar char="–"/>
        <a:defRPr sz="20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591C1B"/>
        </a:buClr>
        <a:buFont typeface="Arial" pitchFamily="34" charset="0"/>
        <a:buChar char="»"/>
        <a:defRPr sz="20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10002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152400" y="304800"/>
            <a:ext cx="8839200" cy="548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XPW0CAWHBCHZCAWVZUVOCAKAUSR0CAQONEEICA6P99NACAQLGJU7CAKYVF27CAOT6FKLCAIUG7D8CASBH8JUCA9QLB7GCA4J9680CAW9UMFTCA1O50A4CARUZCI7CA9N9DCTCAVCLYCNCAMHW3BTCA6C9BW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638800"/>
            <a:ext cx="8763000" cy="10858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5105400"/>
            <a:ext cx="8839200" cy="1219200"/>
          </a:xfrm>
          <a:prstGeom prst="rect">
            <a:avLst/>
          </a:prstGeom>
          <a:gradFill flip="none" rotWithShape="1">
            <a:gsLst>
              <a:gs pos="0">
                <a:srgbClr val="485C36">
                  <a:shade val="30000"/>
                  <a:satMod val="115000"/>
                </a:srgbClr>
              </a:gs>
              <a:gs pos="50000">
                <a:srgbClr val="485C36">
                  <a:shade val="67500"/>
                  <a:satMod val="115000"/>
                </a:srgbClr>
              </a:gs>
              <a:gs pos="100000">
                <a:srgbClr val="485C36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118872" rIns="45720" bIns="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tabLst>
                <a:tab pos="114300" algn="l"/>
              </a:tabLst>
              <a:defRPr/>
            </a:pP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FOP for Test Method</a:t>
            </a:r>
            <a:endParaRPr kumimoji="0" lang="en-US" sz="3600" b="1" i="0" u="none" strike="noStrike" kern="1200" cap="none" spc="0" normalizeH="0" baseline="0" noProof="0" dirty="0">
              <a:solidFill>
                <a:schemeClr val="bg1"/>
              </a:solidFill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5" cstate="print"/>
          <a:srcRect b="5388"/>
          <a:stretch>
            <a:fillRect/>
          </a:stretch>
        </p:blipFill>
        <p:spPr bwMode="auto">
          <a:xfrm>
            <a:off x="7493218" y="5105400"/>
            <a:ext cx="1498382" cy="1219200"/>
          </a:xfrm>
          <a:prstGeom prst="rect">
            <a:avLst/>
          </a:prstGeom>
          <a:ln>
            <a:noFill/>
          </a:ln>
          <a:effectLst>
            <a:outerShdw blurRad="39000" dist="254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2675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898524" y="6337738"/>
            <a:ext cx="788276" cy="383737"/>
          </a:xfrm>
        </p:spPr>
        <p:txBody>
          <a:bodyPr/>
          <a:lstStyle/>
          <a:p>
            <a:fld id="{5A8DB5B5-4FB7-496F-A89F-86B9345AC85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661275" algn="r"/>
              </a:tabLst>
            </a:pPr>
            <a:r>
              <a:rPr lang="en-US" dirty="0"/>
              <a:t>Show calculation(s) using numbers one may encounter in performing the procedure on a sample</a:t>
            </a:r>
          </a:p>
        </p:txBody>
      </p:sp>
    </p:spTree>
    <p:extLst>
      <p:ext uri="{BB962C8B-B14F-4D97-AF65-F5344CB8AC3E}">
        <p14:creationId xmlns:p14="http://schemas.microsoft.com/office/powerpoint/2010/main" val="4076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to be reported; include the required accuracy of any reported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40414" y="6356350"/>
            <a:ext cx="646386" cy="375526"/>
          </a:xfrm>
        </p:spPr>
        <p:txBody>
          <a:bodyPr/>
          <a:lstStyle/>
          <a:p>
            <a:fld id="{5A8DB5B5-4FB7-496F-A89F-86B9345AC85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6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Tips!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Reminders of important steps, etc.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40414" y="6356350"/>
            <a:ext cx="646386" cy="375526"/>
          </a:xfrm>
        </p:spPr>
        <p:txBody>
          <a:bodyPr/>
          <a:lstStyle/>
          <a:p>
            <a:fld id="{5A8DB5B5-4FB7-496F-A89F-86B9345AC85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</a:t>
            </a:r>
            <a:r>
              <a:rPr lang="en-US"/>
              <a:t>&amp; </a:t>
            </a:r>
            <a:r>
              <a:rPr lang="en-US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Procedure</a:t>
            </a:r>
            <a:r>
              <a:rPr lang="en-US" dirty="0" smtClean="0"/>
              <a:t> name and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898524" y="6337738"/>
            <a:ext cx="788276" cy="383737"/>
          </a:xfrm>
        </p:spPr>
        <p:txBody>
          <a:bodyPr/>
          <a:lstStyle/>
          <a:p>
            <a:fld id="{5A8DB5B5-4FB7-496F-A89F-86B9345AC85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Significance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Description of the Field Operating Procedure and possible uses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</p:spPr>
        <p:txBody>
          <a:bodyPr/>
          <a:lstStyle/>
          <a:p>
            <a:fld id="{5A8DB5B5-4FB7-496F-A89F-86B9345AC857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Statement containing the AASHTO reference and any </a:t>
            </a:r>
            <a:r>
              <a:rPr lang="en-US" dirty="0" smtClean="0"/>
              <a:t>qualifiers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23081" y="6356350"/>
            <a:ext cx="8263719" cy="365125"/>
          </a:xfrm>
        </p:spPr>
        <p:txBody>
          <a:bodyPr/>
          <a:lstStyle/>
          <a:p>
            <a:fld id="{5A8DB5B5-4FB7-496F-A89F-86B9345AC857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laboratory and disposable items will be listed in the FOP in detail. Major equipment specific to the test method may have a reference to the AASHTO procedure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8DB5B5-4FB7-496F-A89F-86B9345AC85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8DB5B5-4FB7-496F-A89F-86B9345AC85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 descr="new slump equipmen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7280" y="1391949"/>
            <a:ext cx="6949440" cy="40741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92772" y="5927834"/>
            <a:ext cx="6753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Example of Apparatus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to how sample is obtain and/or prepared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8DB5B5-4FB7-496F-A89F-86B9345AC85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Procedure</a:t>
            </a:r>
            <a:endParaRPr 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Step-by-step instructions for performing the procedure</a:t>
            </a:r>
          </a:p>
          <a:p>
            <a:pPr lvl="1"/>
            <a:r>
              <a:rPr lang="en-US" dirty="0" smtClean="0"/>
              <a:t>Sub-steps if applicable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8DB5B5-4FB7-496F-A89F-86B9345AC85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Procedure, cont.</a:t>
            </a:r>
          </a:p>
        </p:txBody>
      </p:sp>
      <p:sp>
        <p:nvSpPr>
          <p:cNvPr id="1229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Step-by-step instructions on performing the procedure (may be multiple slides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8DB5B5-4FB7-496F-A89F-86B9345AC85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(if applicable)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898524" y="6337738"/>
            <a:ext cx="788276" cy="383737"/>
          </a:xfrm>
        </p:spPr>
        <p:txBody>
          <a:bodyPr/>
          <a:lstStyle/>
          <a:p>
            <a:fld id="{5A8DB5B5-4FB7-496F-A89F-86B9345AC85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Insert equation and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11310</TotalTime>
  <Words>193</Words>
  <Application>Microsoft Office PowerPoint</Application>
  <PresentationFormat>Letter Paper (8.5x11 in)</PresentationFormat>
  <Paragraphs>53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Custom Design</vt:lpstr>
      <vt:lpstr>PowerPoint Presentation</vt:lpstr>
      <vt:lpstr>Significance</vt:lpstr>
      <vt:lpstr>Scope</vt:lpstr>
      <vt:lpstr>Apparatus</vt:lpstr>
      <vt:lpstr>PowerPoint Presentation</vt:lpstr>
      <vt:lpstr>Sample</vt:lpstr>
      <vt:lpstr>Procedure</vt:lpstr>
      <vt:lpstr>Procedure, cont.</vt:lpstr>
      <vt:lpstr>Calculation (if applicable)</vt:lpstr>
      <vt:lpstr>Calculation Example</vt:lpstr>
      <vt:lpstr>Report</vt:lpstr>
      <vt:lpstr>Tips!</vt:lpstr>
      <vt:lpstr>Q &amp; A</vt:lpstr>
    </vt:vector>
  </TitlesOfParts>
  <Company>Project Dynamics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of Aggregates FOP for AASHTO T 2</dc:title>
  <dc:creator>Cyndi Bishop</dc:creator>
  <cp:lastModifiedBy>Desna Bergold</cp:lastModifiedBy>
  <cp:revision>158</cp:revision>
  <cp:lastPrinted>1998-01-28T15:47:30Z</cp:lastPrinted>
  <dcterms:created xsi:type="dcterms:W3CDTF">1997-10-03T02:08:48Z</dcterms:created>
  <dcterms:modified xsi:type="dcterms:W3CDTF">2013-09-13T18:40:18Z</dcterms:modified>
</cp:coreProperties>
</file>