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</p:sldMasterIdLst>
  <p:notesMasterIdLst>
    <p:notesMasterId r:id="rId16"/>
  </p:notesMasterIdLst>
  <p:handoutMasterIdLst>
    <p:handoutMasterId r:id="rId17"/>
  </p:handoutMasterIdLst>
  <p:sldIdLst>
    <p:sldId id="358" r:id="rId2"/>
    <p:sldId id="332" r:id="rId3"/>
    <p:sldId id="359" r:id="rId4"/>
    <p:sldId id="334" r:id="rId5"/>
    <p:sldId id="360" r:id="rId6"/>
    <p:sldId id="336" r:id="rId7"/>
    <p:sldId id="365" r:id="rId8"/>
    <p:sldId id="338" r:id="rId9"/>
    <p:sldId id="364" r:id="rId10"/>
    <p:sldId id="344" r:id="rId11"/>
    <p:sldId id="348" r:id="rId12"/>
    <p:sldId id="328" r:id="rId13"/>
    <p:sldId id="309" r:id="rId14"/>
    <p:sldId id="282" r:id="rId15"/>
  </p:sldIdLst>
  <p:sldSz cx="9144000" cy="6858000" type="letter"/>
  <p:notesSz cx="6858000" cy="91900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897" autoAdjust="0"/>
    <p:restoredTop sz="87389" autoAdjust="0"/>
  </p:normalViewPr>
  <p:slideViewPr>
    <p:cSldViewPr snapToGrid="0">
      <p:cViewPr>
        <p:scale>
          <a:sx n="60" d="100"/>
          <a:sy n="60" d="100"/>
        </p:scale>
        <p:origin x="-792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4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E87615-A475-4A3B-9899-D95BA2ED9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191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1888" y="688975"/>
            <a:ext cx="4595812" cy="3446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5625"/>
            <a:ext cx="5029200" cy="413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125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31250"/>
            <a:ext cx="29718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67EB7B3-69CE-4109-A20F-FE6CE664F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92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Use this area for instructor notes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Additional slides and graphics may be added.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EB7B3-69CE-4109-A20F-FE6CE664F2F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472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B0E14AFB-5273-48C9-BA5B-91DCEA1D6E8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Times New Roman"/>
                <a:ea typeface="Times New Roman"/>
              </a:rPr>
              <a:t>Use this area for instructor notes.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EB7B3-69CE-4109-A20F-FE6CE664F2F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EB7B3-69CE-4109-A20F-FE6CE664F2F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05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effectLst/>
                <a:latin typeface="Times New Roman"/>
                <a:ea typeface="Times New Roman"/>
              </a:rPr>
              <a:t>Provide or show agency forms.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7EB7B3-69CE-4109-A20F-FE6CE664F2F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98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9A5006">
                  <a:shade val="30000"/>
                  <a:satMod val="115000"/>
                </a:srgbClr>
              </a:gs>
              <a:gs pos="50000">
                <a:srgbClr val="9A5006">
                  <a:shade val="67500"/>
                  <a:satMod val="115000"/>
                </a:srgbClr>
              </a:gs>
              <a:gs pos="100000">
                <a:srgbClr val="9A5006">
                  <a:shade val="100000"/>
                  <a:satMod val="115000"/>
                </a:srgbClr>
              </a:gs>
            </a:gsLst>
            <a:lin ang="135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>
            <a:lvl1pPr marL="228600" indent="0"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bg1"/>
                </a:solidFill>
                <a:effectLst/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anchor="ctr"/>
          <a:lstStyle>
            <a:lvl1pPr>
              <a:defRPr sz="3600"/>
            </a:lvl1pPr>
          </a:lstStyle>
          <a:p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99280" y="1246910"/>
            <a:ext cx="8266348" cy="4851958"/>
          </a:xfrm>
          <a:prstGeom prst="rect">
            <a:avLst/>
          </a:prstGeom>
        </p:spPr>
        <p:txBody>
          <a:bodyPr anchor="ctr"/>
          <a:lstStyle>
            <a:lvl1pPr marL="457200" indent="-457200">
              <a:spcBef>
                <a:spcPts val="600"/>
              </a:spcBef>
              <a:spcAft>
                <a:spcPts val="1200"/>
              </a:spcAft>
              <a:buSzPct val="70000"/>
              <a:buFont typeface="Wingdings" pitchFamily="2" charset="2"/>
              <a:buChar char="q"/>
              <a:tabLst/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600"/>
              </a:spcBef>
              <a:spcAft>
                <a:spcPts val="1200"/>
              </a:spcAft>
              <a:buClrTx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600"/>
              </a:spcBef>
              <a:spcAft>
                <a:spcPts val="1200"/>
              </a:spcAft>
              <a:buClrTx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600"/>
              </a:spcBef>
              <a:spcAft>
                <a:spcPts val="1200"/>
              </a:spcAft>
              <a:buClrTx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600"/>
              </a:spcBef>
              <a:spcAft>
                <a:spcPts val="1200"/>
              </a:spcAft>
              <a:buClrTx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7786" y="6306208"/>
            <a:ext cx="8308428" cy="440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3D83A401-AADA-43D9-920B-C364D70830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3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9A5006">
                  <a:shade val="30000"/>
                  <a:satMod val="115000"/>
                </a:srgbClr>
              </a:gs>
              <a:gs pos="50000">
                <a:srgbClr val="9A5006">
                  <a:shade val="67500"/>
                  <a:satMod val="115000"/>
                </a:srgbClr>
              </a:gs>
              <a:gs pos="100000">
                <a:srgbClr val="9A5006">
                  <a:shade val="100000"/>
                  <a:satMod val="115000"/>
                </a:srgbClr>
              </a:gs>
            </a:gsLst>
            <a:lin ang="135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>
            <a:lvl1pPr marL="228600" indent="0"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bg1"/>
                </a:solidFill>
                <a:effectLst/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anchor="ctr"/>
          <a:lstStyle>
            <a:lvl1pPr>
              <a:defRPr sz="3600"/>
            </a:lvl1pPr>
          </a:lstStyle>
          <a:p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99280" y="1246910"/>
            <a:ext cx="8266348" cy="4851958"/>
          </a:xfrm>
          <a:prstGeom prst="rect">
            <a:avLst/>
          </a:prstGeom>
        </p:spPr>
        <p:txBody>
          <a:bodyPr anchor="ctr"/>
          <a:lstStyle>
            <a:lvl1pPr marL="514350" indent="-514350">
              <a:spcBef>
                <a:spcPts val="600"/>
              </a:spcBef>
              <a:spcAft>
                <a:spcPts val="1200"/>
              </a:spcAft>
              <a:buSzPct val="70000"/>
              <a:buFont typeface="+mj-lt"/>
              <a:buAutoNum type="arabicPeriod"/>
              <a:tabLst/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spcBef>
                <a:spcPts val="600"/>
              </a:spcBef>
              <a:spcAft>
                <a:spcPts val="1200"/>
              </a:spcAft>
              <a:buClrTx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spcBef>
                <a:spcPts val="600"/>
              </a:spcBef>
              <a:spcAft>
                <a:spcPts val="1200"/>
              </a:spcAft>
              <a:buClrTx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600"/>
              </a:spcBef>
              <a:spcAft>
                <a:spcPts val="1200"/>
              </a:spcAft>
              <a:buClrTx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600"/>
              </a:spcBef>
              <a:spcAft>
                <a:spcPts val="1200"/>
              </a:spcAft>
              <a:buClrTx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7786" y="6306208"/>
            <a:ext cx="8308428" cy="440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3D83A401-AADA-43D9-920B-C364D70830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9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9A5006">
                  <a:shade val="30000"/>
                  <a:satMod val="115000"/>
                </a:srgbClr>
              </a:gs>
              <a:gs pos="50000">
                <a:srgbClr val="9A5006">
                  <a:shade val="67500"/>
                  <a:satMod val="115000"/>
                </a:srgbClr>
              </a:gs>
              <a:gs pos="100000">
                <a:srgbClr val="9A5006">
                  <a:shade val="100000"/>
                  <a:satMod val="115000"/>
                </a:srgbClr>
              </a:gs>
            </a:gsLst>
            <a:lin ang="135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>
            <a:lvl1pPr marL="228600" indent="0"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bg1"/>
                </a:solidFill>
                <a:effectLst/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anchor="ctr"/>
          <a:lstStyle>
            <a:lvl1pPr>
              <a:defRPr sz="3600"/>
            </a:lvl1pPr>
          </a:lstStyle>
          <a:p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99280" y="1246910"/>
            <a:ext cx="8266348" cy="4851958"/>
          </a:xfrm>
          <a:prstGeom prst="rect">
            <a:avLst/>
          </a:prstGeom>
        </p:spPr>
        <p:txBody>
          <a:bodyPr anchor="ctr"/>
          <a:lstStyle>
            <a:lvl1pPr marL="514350" indent="-514350">
              <a:spcBef>
                <a:spcPts val="600"/>
              </a:spcBef>
              <a:spcAft>
                <a:spcPts val="1200"/>
              </a:spcAft>
              <a:buSzPct val="70000"/>
              <a:buFont typeface="+mj-lt"/>
              <a:buAutoNum type="arabicPeriod"/>
              <a:tabLst/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914400" indent="-457200">
              <a:spcBef>
                <a:spcPts val="600"/>
              </a:spcBef>
              <a:spcAft>
                <a:spcPts val="1200"/>
              </a:spcAft>
              <a:buClrTx/>
              <a:buSzPct val="80000"/>
              <a:buFont typeface="+mj-lt"/>
              <a:buAutoNum type="alphaLcPeriod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428750" indent="-514350">
              <a:spcBef>
                <a:spcPts val="600"/>
              </a:spcBef>
              <a:spcAft>
                <a:spcPts val="1200"/>
              </a:spcAft>
              <a:buClrTx/>
              <a:buSzPct val="80000"/>
              <a:buFont typeface="+mj-lt"/>
              <a:buAutoNum type="romanLcPeriod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spcBef>
                <a:spcPts val="600"/>
              </a:spcBef>
              <a:spcAft>
                <a:spcPts val="1200"/>
              </a:spcAft>
              <a:buClrTx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spcBef>
                <a:spcPts val="600"/>
              </a:spcBef>
              <a:spcAft>
                <a:spcPts val="1200"/>
              </a:spcAft>
              <a:buClrTx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7786" y="6306208"/>
            <a:ext cx="8308428" cy="440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3D83A401-AADA-43D9-920B-C364D70830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1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9A5006">
                  <a:shade val="30000"/>
                  <a:satMod val="115000"/>
                </a:srgbClr>
              </a:gs>
              <a:gs pos="50000">
                <a:srgbClr val="9A5006">
                  <a:shade val="67500"/>
                  <a:satMod val="115000"/>
                </a:srgbClr>
              </a:gs>
              <a:gs pos="100000">
                <a:srgbClr val="9A5006">
                  <a:shade val="100000"/>
                  <a:satMod val="115000"/>
                </a:srgbClr>
              </a:gs>
            </a:gsLst>
            <a:lin ang="135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>
            <a:lvl1pPr marL="228600" indent="0"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bg1"/>
                </a:solidFill>
                <a:effectLst/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anchor="ctr"/>
          <a:lstStyle>
            <a:lvl1pPr>
              <a:defRPr sz="3600"/>
            </a:lvl1pPr>
          </a:lstStyle>
          <a:p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99280" y="1246910"/>
            <a:ext cx="8266348" cy="485195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600"/>
              </a:spcBef>
              <a:spcAft>
                <a:spcPts val="1200"/>
              </a:spcAft>
              <a:buSzPct val="70000"/>
              <a:buFont typeface="Wingdings" pitchFamily="2" charset="2"/>
              <a:buNone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spcBef>
                <a:spcPts val="600"/>
              </a:spcBef>
              <a:spcAft>
                <a:spcPts val="1200"/>
              </a:spcAft>
              <a:buClrTx/>
              <a:buNone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914400" indent="0" algn="ctr">
              <a:spcBef>
                <a:spcPts val="600"/>
              </a:spcBef>
              <a:spcAft>
                <a:spcPts val="1200"/>
              </a:spcAft>
              <a:buClrTx/>
              <a:buNone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371600" indent="0" algn="ctr">
              <a:spcBef>
                <a:spcPts val="600"/>
              </a:spcBef>
              <a:spcAft>
                <a:spcPts val="1200"/>
              </a:spcAft>
              <a:buClrTx/>
              <a:buNone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1828800" indent="0" algn="ctr">
              <a:spcBef>
                <a:spcPts val="600"/>
              </a:spcBef>
              <a:spcAft>
                <a:spcPts val="1200"/>
              </a:spcAft>
              <a:buClrTx/>
              <a:buNone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7786" y="6290442"/>
            <a:ext cx="8308428" cy="440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3D83A401-AADA-43D9-920B-C364D70830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gradFill flip="none" rotWithShape="1">
            <a:gsLst>
              <a:gs pos="0">
                <a:srgbClr val="9A5006">
                  <a:shade val="30000"/>
                  <a:satMod val="115000"/>
                </a:srgbClr>
              </a:gs>
              <a:gs pos="50000">
                <a:srgbClr val="9A5006">
                  <a:shade val="67500"/>
                  <a:satMod val="115000"/>
                </a:srgbClr>
              </a:gs>
              <a:gs pos="100000">
                <a:srgbClr val="9A5006">
                  <a:shade val="100000"/>
                  <a:satMod val="115000"/>
                </a:srgbClr>
              </a:gs>
            </a:gsLst>
            <a:lin ang="135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rmAutofit/>
          </a:bodyPr>
          <a:lstStyle>
            <a:lvl1pPr marL="228600" indent="0" algn="l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bg1"/>
                </a:solidFill>
                <a:effectLst/>
                <a:latin typeface="Tahoma" pitchFamily="34" charset="0"/>
                <a:ea typeface="+mj-ea"/>
                <a:cs typeface="Tahoma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anchor="ctr"/>
          <a:lstStyle>
            <a:lvl1pPr>
              <a:defRPr sz="3600"/>
            </a:lvl1pPr>
          </a:lstStyle>
          <a:p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99280" y="1246910"/>
            <a:ext cx="8266348" cy="4851958"/>
          </a:xfrm>
          <a:prstGeom prst="rect">
            <a:avLst/>
          </a:prstGeom>
        </p:spPr>
        <p:txBody>
          <a:bodyPr anchor="ctr"/>
          <a:lstStyle>
            <a:lvl1pPr marL="0" indent="0" algn="l">
              <a:spcBef>
                <a:spcPts val="600"/>
              </a:spcBef>
              <a:spcAft>
                <a:spcPts val="1200"/>
              </a:spcAft>
              <a:buSzPct val="70000"/>
              <a:buFont typeface="Wingdings" pitchFamily="2" charset="2"/>
              <a:buNone/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spcBef>
                <a:spcPts val="600"/>
              </a:spcBef>
              <a:spcAft>
                <a:spcPts val="1200"/>
              </a:spcAft>
              <a:buClrTx/>
              <a:buNone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914400" indent="0" algn="ctr">
              <a:spcBef>
                <a:spcPts val="600"/>
              </a:spcBef>
              <a:spcAft>
                <a:spcPts val="1200"/>
              </a:spcAft>
              <a:buClrTx/>
              <a:buNone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371600" indent="0" algn="ctr">
              <a:spcBef>
                <a:spcPts val="600"/>
              </a:spcBef>
              <a:spcAft>
                <a:spcPts val="1200"/>
              </a:spcAft>
              <a:buClrTx/>
              <a:buNone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1828800" indent="0" algn="ctr">
              <a:spcBef>
                <a:spcPts val="600"/>
              </a:spcBef>
              <a:spcAft>
                <a:spcPts val="1200"/>
              </a:spcAft>
              <a:buClrTx/>
              <a:buNone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7786" y="6290442"/>
            <a:ext cx="8308428" cy="440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3D83A401-AADA-43D9-920B-C364D70830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6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6"/>
          <p:cNvSpPr>
            <a:spLocks noGrp="1"/>
          </p:cNvSpPr>
          <p:nvPr>
            <p:ph sz="quarter" idx="11"/>
          </p:nvPr>
        </p:nvSpPr>
        <p:spPr>
          <a:xfrm>
            <a:off x="381000" y="304800"/>
            <a:ext cx="8382000" cy="990600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7786" y="6290442"/>
            <a:ext cx="8308428" cy="440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3D83A401-AADA-43D9-920B-C364D708301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06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990600" y="1676400"/>
            <a:ext cx="7467600" cy="4038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4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2">
                <a:lumMod val="90000"/>
              </a:schemeClr>
            </a:gs>
            <a:gs pos="64999">
              <a:schemeClr val="bg2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7786" y="6290442"/>
            <a:ext cx="8308428" cy="4406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</a:lstStyle>
          <a:p>
            <a:fld id="{3D83A401-AADA-43D9-920B-C364D708301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9"/>
          <p:cNvSpPr txBox="1">
            <a:spLocks/>
          </p:cNvSpPr>
          <p:nvPr userDrawn="1"/>
        </p:nvSpPr>
        <p:spPr>
          <a:xfrm>
            <a:off x="502920" y="2093976"/>
            <a:ext cx="7877175" cy="443865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defRPr baseline="0"/>
            </a:lvl1pPr>
            <a:lvl2pPr>
              <a:buSzPct val="100000"/>
              <a:buFont typeface="Wingdings" pitchFamily="2" charset="2"/>
              <a:buChar char="l"/>
              <a:defRPr/>
            </a:lvl2pPr>
            <a:lvl3pPr>
              <a:buClrTx/>
              <a:buFont typeface="Wingdings" pitchFamily="2" charset="2"/>
              <a:buChar char=""/>
              <a:defRPr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tx2">
                  <a:lumMod val="50000"/>
                </a:schemeClr>
              </a:buClr>
              <a:defRPr/>
            </a:lvl5pPr>
          </a:lstStyle>
          <a:p>
            <a:pPr marL="347663" marR="0" lvl="0" indent="-347663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23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09" r:id="rId3"/>
    <p:sldLayoutId id="2147483706" r:id="rId4"/>
    <p:sldLayoutId id="2147483707" r:id="rId5"/>
    <p:sldLayoutId id="2147483698" r:id="rId6"/>
    <p:sldLayoutId id="2147483702" r:id="rId7"/>
  </p:sldLayoutIdLst>
  <p:hf hdr="0" ftr="0" dt="0"/>
  <p:txStyles>
    <p:titleStyle>
      <a:lvl1pPr marL="228600" indent="0" algn="l" defTabSz="914400" rtl="0" eaLnBrk="1" latinLnBrk="0" hangingPunct="1">
        <a:spcBef>
          <a:spcPct val="0"/>
        </a:spcBef>
        <a:buNone/>
        <a:defRPr sz="3600" b="0" kern="1200">
          <a:solidFill>
            <a:schemeClr val="bg1"/>
          </a:solidFill>
          <a:effectLst/>
          <a:latin typeface="Tahoma" pitchFamily="34" charset="0"/>
          <a:ea typeface="+mj-ea"/>
          <a:cs typeface="Tahoma" pitchFamily="34" charset="0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chemeClr val="tx1"/>
        </a:buClr>
        <a:buFont typeface="Wingdings" pitchFamily="2" charset="2"/>
        <a:buChar char="§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804863" indent="-347663" algn="l" defTabSz="914400" rtl="0" eaLnBrk="1" latinLnBrk="0" hangingPunct="1">
        <a:spcBef>
          <a:spcPct val="20000"/>
        </a:spcBef>
        <a:buClr>
          <a:schemeClr val="tx1"/>
        </a:buClr>
        <a:buFont typeface="Wingdings" pitchFamily="2" charset="2"/>
        <a:buChar char="§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98563" indent="-284163" algn="l" defTabSz="914400" rtl="0" eaLnBrk="1" latinLnBrk="0" hangingPunct="1">
        <a:spcBef>
          <a:spcPct val="20000"/>
        </a:spcBef>
        <a:buClr>
          <a:schemeClr val="tx1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55763" indent="-284163" algn="l" defTabSz="914400" rtl="0" eaLnBrk="1" latinLnBrk="0" hangingPunct="1">
        <a:spcBef>
          <a:spcPct val="200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112963" indent="-284163" algn="l" defTabSz="914400" rtl="0" eaLnBrk="1" latinLnBrk="0" hangingPunct="1">
        <a:spcBef>
          <a:spcPct val="20000"/>
        </a:spcBef>
        <a:buClr>
          <a:schemeClr val="tx1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file:///E:\naqtc\video\aggregate\agvid_11.bmp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dozer and scraper.jpg"/>
          <p:cNvPicPr>
            <a:picLocks noChangeAspect="1"/>
          </p:cNvPicPr>
          <p:nvPr/>
        </p:nvPicPr>
        <p:blipFill>
          <a:blip r:embed="rId2" cstate="print"/>
          <a:srcRect t="7943"/>
          <a:stretch>
            <a:fillRect/>
          </a:stretch>
        </p:blipFill>
        <p:spPr>
          <a:xfrm>
            <a:off x="0" y="0"/>
            <a:ext cx="9144000" cy="6181725"/>
          </a:xfrm>
          <a:prstGeom prst="rect">
            <a:avLst/>
          </a:prstGeom>
        </p:spPr>
      </p:pic>
      <p:pic>
        <p:nvPicPr>
          <p:cNvPr id="8" name="Picture 7" descr="Dozer.jpg"/>
          <p:cNvPicPr>
            <a:picLocks noChangeAspect="1"/>
          </p:cNvPicPr>
          <p:nvPr/>
        </p:nvPicPr>
        <p:blipFill>
          <a:blip r:embed="rId3" cstate="print"/>
          <a:srcRect t="78199"/>
          <a:stretch>
            <a:fillRect/>
          </a:stretch>
        </p:blipFill>
        <p:spPr>
          <a:xfrm>
            <a:off x="0" y="5455920"/>
            <a:ext cx="9144000" cy="140208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4876800"/>
            <a:ext cx="9144000" cy="1295400"/>
          </a:xfrm>
          <a:prstGeom prst="rect">
            <a:avLst/>
          </a:prstGeom>
          <a:gradFill flip="none" rotWithShape="1">
            <a:gsLst>
              <a:gs pos="0">
                <a:srgbClr val="9A5006">
                  <a:shade val="30000"/>
                  <a:satMod val="115000"/>
                </a:srgbClr>
              </a:gs>
              <a:gs pos="50000">
                <a:srgbClr val="9A5006">
                  <a:shade val="67500"/>
                  <a:satMod val="115000"/>
                </a:srgbClr>
              </a:gs>
              <a:gs pos="100000">
                <a:srgbClr val="9A5006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4876800"/>
            <a:ext cx="9144000" cy="1295400"/>
          </a:xfrm>
          <a:prstGeom prst="rect">
            <a:avLst/>
          </a:prstGeom>
        </p:spPr>
        <p:txBody>
          <a:bodyPr anchor="ctr"/>
          <a:lstStyle/>
          <a:p>
            <a:pPr marL="2286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itchFamily="34" charset="0"/>
                <a:ea typeface="+mj-ea"/>
                <a:cs typeface="Tahoma" pitchFamily="34" charset="0"/>
              </a:rPr>
              <a:t>FOP for Test Method</a:t>
            </a:r>
          </a:p>
        </p:txBody>
      </p:sp>
      <p:pic>
        <p:nvPicPr>
          <p:cNvPr id="10" name="Picture 15"/>
          <p:cNvPicPr>
            <a:picLocks noChangeAspect="1" noChangeArrowheads="1"/>
          </p:cNvPicPr>
          <p:nvPr/>
        </p:nvPicPr>
        <p:blipFill>
          <a:blip r:embed="rId4" cstate="print"/>
          <a:srcRect b="5388"/>
          <a:stretch>
            <a:fillRect/>
          </a:stretch>
        </p:blipFill>
        <p:spPr bwMode="auto">
          <a:xfrm>
            <a:off x="7645618" y="4876800"/>
            <a:ext cx="1498382" cy="1276350"/>
          </a:xfrm>
          <a:prstGeom prst="rect">
            <a:avLst/>
          </a:prstGeom>
          <a:ln/>
          <a:effectLst>
            <a:outerShdw blurRad="39000" dist="25400" dir="5400000" rotWithShape="0">
              <a:srgbClr val="000000">
                <a:alpha val="38000"/>
              </a:srgbClr>
            </a:outerShdw>
            <a:reflection blurRad="6350" stA="50000" endA="300" endPos="55000" dir="5400000" sy="-100000" algn="bl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164934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</a:t>
            </a:r>
            <a:r>
              <a:rPr lang="en-US" sz="3200" dirty="0" smtClean="0"/>
              <a:t>(if applicable – example shown)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532" name="Rectangle 4"/>
              <p:cNvSpPr>
                <a:spLocks noGrp="1" noChangeArrowheads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0" indent="0">
                  <a:spcBef>
                    <a:spcPct val="200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i="1">
                          <a:latin typeface="Cambria Math"/>
                          <a:ea typeface="Times New Roman"/>
                          <a:cs typeface="Times New Roman"/>
                        </a:rPr>
                        <m:t>𝑤</m:t>
                      </m:r>
                      <m:r>
                        <a:rPr lang="en-US" sz="4000">
                          <a:latin typeface="Cambria Math"/>
                          <a:ea typeface="Times New Roman"/>
                          <a:cs typeface="Times New Roman"/>
                        </a:rPr>
                        <m:t>=</m:t>
                      </m:r>
                      <m:f>
                        <m:fPr>
                          <m:ctrlPr>
                            <a:rPr lang="en-US" sz="40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4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𝑊</m:t>
                              </m:r>
                            </m:sub>
                          </m:sSub>
                          <m:r>
                            <a:rPr lang="en-US" sz="4000" i="1">
                              <a:latin typeface="Cambria Math"/>
                              <a:ea typeface="Times New Roman"/>
                              <a:cs typeface="Times New Roman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4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40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4000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sz="4000" i="1">
                                  <a:latin typeface="Cambria Math"/>
                                  <a:ea typeface="Times New Roman"/>
                                  <a:cs typeface="Times New Roman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en-US" sz="4000">
                          <a:latin typeface="Cambria Math"/>
                          <a:ea typeface="Times New Roman"/>
                          <a:cs typeface="Times New Roman"/>
                        </a:rPr>
                        <m:t>×100</m:t>
                      </m:r>
                    </m:oMath>
                  </m:oMathPara>
                </a14:m>
                <a:endParaRPr lang="en-US" sz="4000" dirty="0"/>
              </a:p>
              <a:p>
                <a:pPr marL="0" indent="0">
                  <a:spcBef>
                    <a:spcPct val="20000"/>
                  </a:spcBef>
                  <a:buNone/>
                </a:pPr>
                <a:r>
                  <a:rPr lang="en-US" dirty="0"/>
                  <a:t>where</a:t>
                </a:r>
                <a:r>
                  <a:rPr lang="en-US" dirty="0" smtClean="0"/>
                  <a:t>:</a:t>
                </a:r>
              </a:p>
              <a:p>
                <a:pPr marL="0" indent="0">
                  <a:spcBef>
                    <a:spcPct val="20000"/>
                  </a:spcBef>
                  <a:buNone/>
                </a:pPr>
                <a:r>
                  <a:rPr lang="en-US" dirty="0"/>
                  <a:t>	w = moisture content, percent</a:t>
                </a:r>
              </a:p>
              <a:p>
                <a:pPr marL="0" indent="0">
                  <a:spcBef>
                    <a:spcPct val="20000"/>
                  </a:spcBef>
                  <a:buNone/>
                </a:pPr>
                <a:r>
                  <a:rPr lang="en-US" dirty="0"/>
                  <a:t>	M</a:t>
                </a:r>
                <a:r>
                  <a:rPr lang="en-US" baseline="-25000" dirty="0"/>
                  <a:t>W</a:t>
                </a:r>
                <a:r>
                  <a:rPr lang="en-US" dirty="0"/>
                  <a:t> = wet mass</a:t>
                </a:r>
              </a:p>
              <a:p>
                <a:pPr marL="0" indent="0">
                  <a:spcBef>
                    <a:spcPct val="20000"/>
                  </a:spcBef>
                  <a:buNone/>
                </a:pPr>
                <a:r>
                  <a:rPr lang="en-US" dirty="0"/>
                  <a:t>	M</a:t>
                </a:r>
                <a:r>
                  <a:rPr lang="en-US" baseline="-25000" dirty="0"/>
                  <a:t>D</a:t>
                </a:r>
                <a:r>
                  <a:rPr lang="en-US" dirty="0"/>
                  <a:t> = dry mass</a:t>
                </a:r>
              </a:p>
              <a:p>
                <a:pPr lvl="2"/>
                <a:r>
                  <a:rPr lang="en-US" dirty="0" smtClean="0"/>
                  <a:t>Note that M</a:t>
                </a:r>
                <a:r>
                  <a:rPr lang="en-US" baseline="-25000" dirty="0" smtClean="0"/>
                  <a:t>D</a:t>
                </a:r>
                <a:r>
                  <a:rPr lang="en-US" dirty="0" smtClean="0"/>
                  <a:t>, not M</a:t>
                </a:r>
                <a:r>
                  <a:rPr lang="en-US" baseline="-25000" dirty="0" smtClean="0"/>
                  <a:t>W</a:t>
                </a:r>
                <a:r>
                  <a:rPr lang="en-US" dirty="0" smtClean="0"/>
                  <a:t>, is the denominator</a:t>
                </a:r>
              </a:p>
            </p:txBody>
          </p:sp>
        </mc:Choice>
        <mc:Fallback xmlns="">
          <p:sp>
            <p:nvSpPr>
              <p:cNvPr id="22532" name="Rectang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 rotWithShape="1">
                <a:blip r:embed="rId2"/>
                <a:stretch>
                  <a:fillRect l="-15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Calculation Example 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>
              <a:tabLst>
                <a:tab pos="7661275" algn="r"/>
              </a:tabLst>
            </a:pPr>
            <a:r>
              <a:rPr lang="en-US" dirty="0"/>
              <a:t>Show calculation(s) using numbers one may encounter in performing the procedure on a </a:t>
            </a:r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 smtClean="0"/>
              <a:t>Information </a:t>
            </a:r>
            <a:r>
              <a:rPr lang="en-US" dirty="0"/>
              <a:t>to be reported; include the required accuracy of any reported </a:t>
            </a:r>
            <a:r>
              <a:rPr lang="en-US" dirty="0" smtClean="0"/>
              <a:t>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Tips!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Reminders of important steps, etc.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Q &amp; </a:t>
            </a:r>
            <a:r>
              <a:rPr lang="en-US" dirty="0" smtClean="0"/>
              <a:t>A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sz="half" idx="2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algn="ctr">
              <a:buFontTx/>
              <a:buNone/>
            </a:pPr>
            <a:r>
              <a:rPr lang="en-US" sz="3600" dirty="0" smtClean="0"/>
              <a:t>Procedure name and number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Description of the Field Operating Procedure and possible uses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Statement containing the AASHTO reference and any qualifiers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37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Apparatus</a:t>
            </a:r>
          </a:p>
        </p:txBody>
      </p:sp>
      <p:sp>
        <p:nvSpPr>
          <p:cNvPr id="6148" name="Rectangle 102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Basic </a:t>
            </a:r>
            <a:r>
              <a:rPr lang="en-US" dirty="0"/>
              <a:t>laboratory and disposable items will be listed in the FOP in detail. Major equipment specific to the test method may have a reference to the AASHTO procedure.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Required Equipment</a:t>
            </a:r>
            <a:endParaRPr lang="en-US" dirty="0"/>
          </a:p>
        </p:txBody>
      </p:sp>
      <p:sp>
        <p:nvSpPr>
          <p:cNvPr id="8194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47D084-895B-4BA9-A732-D8A3ED71214D}" type="slidenum">
              <a:rPr lang="en-US" smtClean="0"/>
              <a:pPr/>
              <a:t>5</a:t>
            </a:fld>
            <a:endParaRPr lang="en-US" smtClean="0"/>
          </a:p>
        </p:txBody>
      </p:sp>
      <p:pic>
        <p:nvPicPr>
          <p:cNvPr id="8195" name="Picture 6" descr="E:\naqtc\video\aggregate\agvid_11.bmp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1819275" y="1600200"/>
            <a:ext cx="5521325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317585" y="5886188"/>
            <a:ext cx="4524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Example of Equipment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7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Reference to how sample is obtained, reduced,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Preparation</a:t>
            </a:r>
            <a:endParaRPr lang="en-US" dirty="0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Steps for sample prep if applicable (non-mandatory)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96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Procedure</a:t>
            </a:r>
            <a:endParaRPr lang="en-US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Step-by-step instructions for performing the procedure</a:t>
            </a:r>
          </a:p>
          <a:p>
            <a:pPr lvl="1"/>
            <a:r>
              <a:rPr lang="en-US" dirty="0" smtClean="0"/>
              <a:t>Sub-steps if applicable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(cont.)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SzPct val="80000"/>
              <a:buFont typeface="+mj-lt"/>
              <a:buAutoNum type="arabicPeriod" startAt="2"/>
            </a:pPr>
            <a:r>
              <a:rPr lang="en-US" dirty="0" smtClean="0"/>
              <a:t>Step-by-step </a:t>
            </a:r>
            <a:r>
              <a:rPr lang="en-US" dirty="0"/>
              <a:t>instructions on performing the </a:t>
            </a:r>
            <a:r>
              <a:rPr lang="en-US" dirty="0" smtClean="0"/>
              <a:t>procedure (may be multiple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D83A401-AADA-43D9-920B-C364D708301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2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26022</TotalTime>
  <Words>227</Words>
  <Application>Microsoft Office PowerPoint</Application>
  <PresentationFormat>Letter Paper (8.5x11 in)</PresentationFormat>
  <Paragraphs>55</Paragraphs>
  <Slides>14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Significance</vt:lpstr>
      <vt:lpstr>Scope</vt:lpstr>
      <vt:lpstr>Apparatus</vt:lpstr>
      <vt:lpstr>Required Equipment</vt:lpstr>
      <vt:lpstr>Sample</vt:lpstr>
      <vt:lpstr>Sample Preparation</vt:lpstr>
      <vt:lpstr>Procedure</vt:lpstr>
      <vt:lpstr>Procedure (cont.)</vt:lpstr>
      <vt:lpstr>Calculation (if applicable – example shown) </vt:lpstr>
      <vt:lpstr>Calculation Example </vt:lpstr>
      <vt:lpstr>Report</vt:lpstr>
      <vt:lpstr>Tips!</vt:lpstr>
      <vt:lpstr>Q &amp; A</vt:lpstr>
    </vt:vector>
  </TitlesOfParts>
  <Company>Project Dynamics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 of Aggregates FOP for AASHTO T 2</dc:title>
  <dc:creator>Cyndi Bishop</dc:creator>
  <cp:lastModifiedBy>DB Consulting</cp:lastModifiedBy>
  <cp:revision>238</cp:revision>
  <cp:lastPrinted>1998-01-26T23:08:24Z</cp:lastPrinted>
  <dcterms:created xsi:type="dcterms:W3CDTF">1997-10-03T02:08:48Z</dcterms:created>
  <dcterms:modified xsi:type="dcterms:W3CDTF">2015-06-19T20:43:41Z</dcterms:modified>
</cp:coreProperties>
</file>